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09" r:id="rId3"/>
    <p:sldMasterId id="214748372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1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7B1048-E321-4F19-B5B6-26B246FE4553}">
          <p14:sldIdLst>
            <p14:sldId id="256"/>
            <p14:sldId id="257"/>
            <p14:sldId id="261"/>
            <p14:sldId id="258"/>
            <p14:sldId id="259"/>
            <p14:sldId id="260"/>
            <p14:sldId id="263"/>
            <p14:sldId id="264"/>
            <p14:sldId id="265"/>
            <p14:sldId id="266"/>
            <p14:sldId id="267"/>
          </p14:sldIdLst>
        </p14:section>
        <p14:section name="Раздел без заголовка" id="{9E1C42C4-3096-4615-9FE5-368B9933AB19}">
          <p14:sldIdLst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27" autoAdjust="0"/>
  </p:normalViewPr>
  <p:slideViewPr>
    <p:cSldViewPr>
      <p:cViewPr>
        <p:scale>
          <a:sx n="100" d="100"/>
          <a:sy n="100" d="100"/>
        </p:scale>
        <p:origin x="-28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80A3E-419E-4E47-8060-97A9921AB4C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00FBB6E-C070-4B3D-BA5E-CDECA429DDB9}">
      <dgm:prSet/>
      <dgm:spPr/>
      <dgm:t>
        <a:bodyPr/>
        <a:lstStyle/>
        <a:p>
          <a:pPr rtl="0"/>
          <a:r>
            <a:rPr lang="ru-RU" dirty="0" smtClean="0"/>
            <a:t>Прежде всего знакомить детей с близлежащими улицами (обратить внимание на то, что улиц много, каждая имеет своё название, у каждого дома есть номер, что подводит к необходимости знать свой домашний адрес. </a:t>
          </a:r>
          <a:endParaRPr lang="ru-RU" dirty="0"/>
        </a:p>
      </dgm:t>
    </dgm:pt>
    <dgm:pt modelId="{E24009E2-500B-43A6-8057-C46CF032438F}" type="parTrans" cxnId="{DECD0F1A-8C1A-4F51-8181-551D5075B570}">
      <dgm:prSet/>
      <dgm:spPr/>
      <dgm:t>
        <a:bodyPr/>
        <a:lstStyle/>
        <a:p>
          <a:endParaRPr lang="ru-RU"/>
        </a:p>
      </dgm:t>
    </dgm:pt>
    <dgm:pt modelId="{BBE6976B-C2FB-45FD-9C79-1C38100D65EB}" type="sibTrans" cxnId="{DECD0F1A-8C1A-4F51-8181-551D5075B570}">
      <dgm:prSet/>
      <dgm:spPr/>
      <dgm:t>
        <a:bodyPr/>
        <a:lstStyle/>
        <a:p>
          <a:endParaRPr lang="ru-RU"/>
        </a:p>
      </dgm:t>
    </dgm:pt>
    <dgm:pt modelId="{96E007DB-48B5-4791-9D2C-19662499D1E5}" type="pres">
      <dgm:prSet presAssocID="{17480A3E-419E-4E47-8060-97A9921AB4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7FD04-9854-4592-9618-208BE0927930}" type="pres">
      <dgm:prSet presAssocID="{400FBB6E-C070-4B3D-BA5E-CDECA429DDB9}" presName="parentText" presStyleLbl="node1" presStyleIdx="0" presStyleCnt="1" custScaleY="1165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E7F20-A661-4104-BF90-EE5FC954D8C1}" type="presOf" srcId="{400FBB6E-C070-4B3D-BA5E-CDECA429DDB9}" destId="{B4D7FD04-9854-4592-9618-208BE0927930}" srcOrd="0" destOrd="0" presId="urn:microsoft.com/office/officeart/2005/8/layout/vList2"/>
    <dgm:cxn modelId="{DECD0F1A-8C1A-4F51-8181-551D5075B570}" srcId="{17480A3E-419E-4E47-8060-97A9921AB4C6}" destId="{400FBB6E-C070-4B3D-BA5E-CDECA429DDB9}" srcOrd="0" destOrd="0" parTransId="{E24009E2-500B-43A6-8057-C46CF032438F}" sibTransId="{BBE6976B-C2FB-45FD-9C79-1C38100D65EB}"/>
    <dgm:cxn modelId="{52F1DAC8-47C4-4A3D-9E55-438C930482EE}" type="presOf" srcId="{17480A3E-419E-4E47-8060-97A9921AB4C6}" destId="{96E007DB-48B5-4791-9D2C-19662499D1E5}" srcOrd="0" destOrd="0" presId="urn:microsoft.com/office/officeart/2005/8/layout/vList2"/>
    <dgm:cxn modelId="{21AEB2D3-0B32-49C6-B0F4-6FED00B250C2}" type="presParOf" srcId="{96E007DB-48B5-4791-9D2C-19662499D1E5}" destId="{B4D7FD04-9854-4592-9618-208BE09279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50F85-78D9-48A3-9840-21164A9B391A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DBB302-D8A2-4355-916A-7A85DDF6E3E7}">
      <dgm:prSet/>
      <dgm:spPr/>
      <dgm:t>
        <a:bodyPr/>
        <a:lstStyle/>
        <a:p>
          <a:pPr rtl="0"/>
          <a:r>
            <a:rPr lang="ru-RU" dirty="0" smtClean="0">
              <a:latin typeface="+mj-lt"/>
            </a:rPr>
            <a:t>Особое внимание необходимо обратить на труд людей по благоустройству поселка - это работа дворников, мусороуборочных машин, посадка зелёных насаждений и т.д.</a:t>
          </a:r>
          <a:endParaRPr lang="ru-RU" dirty="0">
            <a:latin typeface="+mj-lt"/>
          </a:endParaRPr>
        </a:p>
      </dgm:t>
    </dgm:pt>
    <dgm:pt modelId="{701CC064-99BF-4FE2-ACFE-EA0866008740}" type="parTrans" cxnId="{7C4B52C5-8002-4EB4-A265-16BC2D196129}">
      <dgm:prSet/>
      <dgm:spPr/>
      <dgm:t>
        <a:bodyPr/>
        <a:lstStyle/>
        <a:p>
          <a:endParaRPr lang="ru-RU"/>
        </a:p>
      </dgm:t>
    </dgm:pt>
    <dgm:pt modelId="{E45F2985-A384-4411-BC1D-FF3A6EC1C242}" type="sibTrans" cxnId="{7C4B52C5-8002-4EB4-A265-16BC2D196129}">
      <dgm:prSet/>
      <dgm:spPr/>
      <dgm:t>
        <a:bodyPr/>
        <a:lstStyle/>
        <a:p>
          <a:endParaRPr lang="ru-RU"/>
        </a:p>
      </dgm:t>
    </dgm:pt>
    <dgm:pt modelId="{9EFDC02E-9F54-47C6-941A-DA6200955593}" type="pres">
      <dgm:prSet presAssocID="{6E150F85-78D9-48A3-9840-21164A9B39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88ABBE-9076-47BD-A2E5-3B0118DBFB77}" type="pres">
      <dgm:prSet presAssocID="{A5DBB302-D8A2-4355-916A-7A85DDF6E3E7}" presName="linNode" presStyleCnt="0"/>
      <dgm:spPr/>
    </dgm:pt>
    <dgm:pt modelId="{FD3EAEBA-B52E-4927-BDEA-ADB60640D34A}" type="pres">
      <dgm:prSet presAssocID="{A5DBB302-D8A2-4355-916A-7A85DDF6E3E7}" presName="parentShp" presStyleLbl="node1" presStyleIdx="0" presStyleCnt="1" custScaleX="379207" custLinFactNeighborX="-3313" custLinFactNeighborY="-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8DB2F-6533-46C5-AEB2-495933B73925}" type="pres">
      <dgm:prSet presAssocID="{A5DBB302-D8A2-4355-916A-7A85DDF6E3E7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7C4B52C5-8002-4EB4-A265-16BC2D196129}" srcId="{6E150F85-78D9-48A3-9840-21164A9B391A}" destId="{A5DBB302-D8A2-4355-916A-7A85DDF6E3E7}" srcOrd="0" destOrd="0" parTransId="{701CC064-99BF-4FE2-ACFE-EA0866008740}" sibTransId="{E45F2985-A384-4411-BC1D-FF3A6EC1C242}"/>
    <dgm:cxn modelId="{0A971B88-8EDE-4B2B-84C2-2E1D6ACF62E4}" type="presOf" srcId="{6E150F85-78D9-48A3-9840-21164A9B391A}" destId="{9EFDC02E-9F54-47C6-941A-DA6200955593}" srcOrd="0" destOrd="0" presId="urn:microsoft.com/office/officeart/2005/8/layout/vList6"/>
    <dgm:cxn modelId="{4CD1B155-E890-493A-BD6C-AD37D6F93661}" type="presOf" srcId="{A5DBB302-D8A2-4355-916A-7A85DDF6E3E7}" destId="{FD3EAEBA-B52E-4927-BDEA-ADB60640D34A}" srcOrd="0" destOrd="0" presId="urn:microsoft.com/office/officeart/2005/8/layout/vList6"/>
    <dgm:cxn modelId="{64D27523-27EC-4E9F-B632-3A8AA0D79302}" type="presParOf" srcId="{9EFDC02E-9F54-47C6-941A-DA6200955593}" destId="{2488ABBE-9076-47BD-A2E5-3B0118DBFB77}" srcOrd="0" destOrd="0" presId="urn:microsoft.com/office/officeart/2005/8/layout/vList6"/>
    <dgm:cxn modelId="{7E1E4AD9-E6BB-4907-9BD7-9C423B376A1C}" type="presParOf" srcId="{2488ABBE-9076-47BD-A2E5-3B0118DBFB77}" destId="{FD3EAEBA-B52E-4927-BDEA-ADB60640D34A}" srcOrd="0" destOrd="0" presId="urn:microsoft.com/office/officeart/2005/8/layout/vList6"/>
    <dgm:cxn modelId="{93CF5AB4-8FBB-4567-A760-1FD60BD95293}" type="presParOf" srcId="{2488ABBE-9076-47BD-A2E5-3B0118DBFB77}" destId="{B468DB2F-6533-46C5-AEB2-495933B7392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7FD04-9854-4592-9618-208BE0927930}">
      <dsp:nvSpPr>
        <dsp:cNvPr id="0" name=""/>
        <dsp:cNvSpPr/>
      </dsp:nvSpPr>
      <dsp:spPr>
        <a:xfrm>
          <a:off x="0" y="144016"/>
          <a:ext cx="3816424" cy="1440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Прежде всего знакомить детей с близлежащими улицами (обратить внимание на то, что улиц много, каждая имеет своё название, у каждого дома есть номер, что подводит к необходимости знать свой домашний адрес. </a:t>
          </a:r>
          <a:endParaRPr lang="ru-RU" sz="1200" kern="1200" dirty="0"/>
        </a:p>
      </dsp:txBody>
      <dsp:txXfrm>
        <a:off x="70303" y="214319"/>
        <a:ext cx="3675818" cy="1299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8DB2F-6533-46C5-AEB2-495933B73925}">
      <dsp:nvSpPr>
        <dsp:cNvPr id="0" name=""/>
        <dsp:cNvSpPr/>
      </dsp:nvSpPr>
      <dsp:spPr>
        <a:xfrm>
          <a:off x="3095401" y="0"/>
          <a:ext cx="1223995" cy="175432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EAEBA-B52E-4927-BDEA-ADB60640D34A}">
      <dsp:nvSpPr>
        <dsp:cNvPr id="0" name=""/>
        <dsp:cNvSpPr/>
      </dsp:nvSpPr>
      <dsp:spPr>
        <a:xfrm>
          <a:off x="0" y="0"/>
          <a:ext cx="3094317" cy="17543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Особое внимание необходимо обратить на труд людей по благоустройству поселка - это работа дворников, мусороуборочных машин, посадка зелёных насаждений и т.д.</a:t>
          </a:r>
          <a:endParaRPr lang="ru-RU" sz="1400" kern="1200" dirty="0">
            <a:latin typeface="+mj-lt"/>
          </a:endParaRPr>
        </a:p>
      </dsp:txBody>
      <dsp:txXfrm>
        <a:off x="85639" y="85639"/>
        <a:ext cx="2923039" cy="1583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9ECC6-B30D-4A19-B95B-DAEAB3410C0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8F44A-7E09-42A9-AED7-8DBA9E1FB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0239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E8BEA-E901-45F6-902C-33980121B415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7E879-AB19-4138-ACAC-A323409C93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923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1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93EE2F-8DD5-4763-B7E6-6B06921DC94D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43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D836357-7282-4694-B901-928F98516591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95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99345EA-E9E5-48DF-95CE-DE396C391B37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95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D36EB4-0CF3-489A-8A00-F5B9B8035FF9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3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4291BD-C71A-4A45-BB16-CD1182CA018E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06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750BA6-F490-4FF6-AF3C-A8196A170798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279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49BD20F-2F03-49FC-8354-3C9DE1B0C914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44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637CDA-4B47-40CD-8851-E5C53BFDE190}" type="datetime1">
              <a:rPr lang="ru-RU" smtClean="0"/>
              <a:t>23.11.2021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1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E6BEBD3-448F-49DF-A20E-4D6EF7184A02}" type="datetime1">
              <a:rPr lang="ru-RU" smtClean="0"/>
              <a:t>23.11.2021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7E879-AB19-4138-ACAC-A323409C932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87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99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40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4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4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52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9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0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9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73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5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90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83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4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57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16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85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14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81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2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87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9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83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6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95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8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7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8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35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90BF-4594-476E-90EA-C0E93DB12A46}" type="datetimeFigureOut">
              <a:rPr lang="ru-RU" smtClean="0"/>
              <a:t>23.11.2021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B4C0-3FEF-4A72-AC6B-6F663E98DCD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6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F9989-4618-43BA-A15A-57E009C088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DFD9-13CB-4C93-B95E-E9CD4F94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3FCD-CA23-4D72-9FDF-CC487E040557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EAF9-7C95-408A-AEAE-3338A280F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8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39DB-0773-418A-B91F-4DEEFB422EFF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6325-0C3D-4B3B-95C9-A8E677D50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8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Нравственно – патриотическое воспитание детей 3-4 лет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5436096" y="5085184"/>
            <a:ext cx="3528392" cy="57606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Автор: воспитатель Алгазина Р.Р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5536" y="6628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/>
              <a:t>МАДОУ детский сад «Юмагузино» с. Юмагузино</a:t>
            </a:r>
          </a:p>
        </p:txBody>
      </p:sp>
    </p:spTree>
    <p:extLst>
      <p:ext uri="{BB962C8B-B14F-4D97-AF65-F5344CB8AC3E}">
        <p14:creationId xmlns:p14="http://schemas.microsoft.com/office/powerpoint/2010/main" val="14186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Мы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живём в России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8079" y="1052736"/>
            <a:ext cx="27363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ru-RU" sz="1400" dirty="0" smtClean="0">
                <a:solidFill>
                  <a:prstClr val="white"/>
                </a:solidFill>
                <a:ea typeface="+mj-ea"/>
              </a:rPr>
              <a:t>Основная </a:t>
            </a:r>
            <a:r>
              <a:rPr lang="ru-RU" sz="1400" dirty="0">
                <a:solidFill>
                  <a:prstClr val="white"/>
                </a:solidFill>
                <a:ea typeface="+mj-ea"/>
              </a:rPr>
              <a:t>задача в работе по знакомству </a:t>
            </a:r>
            <a:r>
              <a:rPr lang="ru-RU" sz="1400" dirty="0" smtClean="0">
                <a:solidFill>
                  <a:prstClr val="white"/>
                </a:solidFill>
                <a:ea typeface="+mj-ea"/>
              </a:rPr>
              <a:t>детей младшей </a:t>
            </a:r>
            <a:r>
              <a:rPr lang="ru-RU" sz="1400" dirty="0">
                <a:solidFill>
                  <a:prstClr val="white"/>
                </a:solidFill>
                <a:ea typeface="+mj-ea"/>
              </a:rPr>
              <a:t>группы с родной страной - вызвать у них чувство восхищения и восторга красотой своей Родины. </a:t>
            </a:r>
            <a:endParaRPr lang="ru-RU" sz="1400" dirty="0" smtClean="0">
              <a:solidFill>
                <a:prstClr val="white"/>
              </a:solidFill>
              <a:ea typeface="+mj-ea"/>
            </a:endParaRPr>
          </a:p>
          <a:p>
            <a:pPr marL="285750" lvl="0" indent="-285750" defTabSz="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  <a:ea typeface="+mj-ea"/>
              </a:rPr>
              <a:t>Детей </a:t>
            </a:r>
            <a:r>
              <a:rPr lang="ru-RU" sz="1400" dirty="0">
                <a:solidFill>
                  <a:prstClr val="white"/>
                </a:solidFill>
                <a:ea typeface="+mj-ea"/>
              </a:rPr>
              <a:t>знакомим с государственными символами России: гербом, флагом, гимном. </a:t>
            </a:r>
            <a:endParaRPr lang="ru-RU" sz="1400" dirty="0" smtClean="0">
              <a:solidFill>
                <a:prstClr val="white"/>
              </a:solidFill>
              <a:ea typeface="+mj-ea"/>
            </a:endParaRPr>
          </a:p>
          <a:p>
            <a:pPr marL="285750" lvl="0" indent="-285750" defTabSz="45720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  <a:ea typeface="+mj-ea"/>
              </a:rPr>
              <a:t>Рассматриваем </a:t>
            </a:r>
            <a:r>
              <a:rPr lang="ru-RU" sz="1400" dirty="0">
                <a:solidFill>
                  <a:prstClr val="white"/>
                </a:solidFill>
                <a:ea typeface="+mj-ea"/>
              </a:rPr>
              <a:t>иллюстрации с изображением лесов, полей, рек, морей, гор, подчёркивая этим, </a:t>
            </a:r>
            <a:r>
              <a:rPr lang="ru-RU" sz="1400" dirty="0" smtClean="0">
                <a:solidFill>
                  <a:prstClr val="white"/>
                </a:solidFill>
                <a:ea typeface="+mj-ea"/>
              </a:rPr>
              <a:t>что</a:t>
            </a:r>
          </a:p>
          <a:p>
            <a:pPr lvl="0" defTabSz="457200">
              <a:spcBef>
                <a:spcPct val="0"/>
              </a:spcBef>
            </a:pPr>
            <a:r>
              <a:rPr lang="ru-RU" sz="1400" dirty="0" smtClean="0">
                <a:solidFill>
                  <a:prstClr val="white"/>
                </a:solidFill>
                <a:ea typeface="+mj-ea"/>
              </a:rPr>
              <a:t>Россия </a:t>
            </a:r>
            <a:r>
              <a:rPr lang="ru-RU" sz="1400" dirty="0">
                <a:solidFill>
                  <a:prstClr val="white"/>
                </a:solidFill>
                <a:ea typeface="+mj-ea"/>
              </a:rPr>
              <a:t>- страна красивая и большая.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0728"/>
            <a:ext cx="2952328" cy="210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09120"/>
            <a:ext cx="2915816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76872"/>
            <a:ext cx="26891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832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29204"/>
            <a:ext cx="3778579" cy="34072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Очень </a:t>
            </a:r>
            <a:r>
              <a:rPr lang="ru-RU" sz="1800" dirty="0">
                <a:solidFill>
                  <a:srgbClr val="FF0000"/>
                </a:solidFill>
              </a:rPr>
              <a:t>важно знакомить детей с устным народным творчеством: </a:t>
            </a:r>
            <a:r>
              <a:rPr lang="ru-RU" sz="1800" dirty="0" smtClean="0">
                <a:solidFill>
                  <a:srgbClr val="FF0000"/>
                </a:solidFill>
              </a:rPr>
              <a:t>сказками</a:t>
            </a:r>
            <a:r>
              <a:rPr lang="ru-RU" sz="1800" dirty="0">
                <a:solidFill>
                  <a:srgbClr val="FF0000"/>
                </a:solidFill>
              </a:rPr>
              <a:t>, былинами, </a:t>
            </a:r>
            <a:r>
              <a:rPr lang="ru-RU" sz="1800" dirty="0" err="1">
                <a:solidFill>
                  <a:srgbClr val="FF0000"/>
                </a:solidFill>
              </a:rPr>
              <a:t>потешками</a:t>
            </a:r>
            <a:r>
              <a:rPr lang="ru-RU" sz="1800" dirty="0">
                <a:solidFill>
                  <a:srgbClr val="FF0000"/>
                </a:solidFill>
              </a:rPr>
              <a:t>, праздниками и обрядами, народным декоративно-прикладным искусством. Формировать у детей общие представления о народной культуре, её богатстве и красоте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sz="1800" dirty="0"/>
              <a:t>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1435" y="559872"/>
            <a:ext cx="28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6. Родная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культура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85796"/>
            <a:ext cx="2427734" cy="1867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83" y="2348880"/>
            <a:ext cx="2672763" cy="2177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0887"/>
            <a:ext cx="2427734" cy="213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74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3096343" cy="3905404"/>
          </a:xfrm>
        </p:spPr>
        <p:txBody>
          <a:bodyPr/>
          <a:lstStyle/>
          <a:p>
            <a:r>
              <a:rPr lang="ru-RU" sz="1200" b="1" dirty="0" smtClean="0"/>
              <a:t>Это - экскурсии </a:t>
            </a:r>
            <a:r>
              <a:rPr lang="ru-RU" sz="1200" b="1" dirty="0"/>
              <a:t>и целевые </a:t>
            </a:r>
            <a:r>
              <a:rPr lang="ru-RU" sz="1200" b="1" dirty="0" smtClean="0"/>
              <a:t>прогулки; </a:t>
            </a:r>
            <a:br>
              <a:rPr lang="ru-RU" sz="1200" b="1" dirty="0" smtClean="0"/>
            </a:br>
            <a:r>
              <a:rPr lang="ru-RU" sz="1200" b="1" dirty="0" smtClean="0"/>
              <a:t>- Рассказ </a:t>
            </a:r>
            <a:r>
              <a:rPr lang="ru-RU" sz="1200" b="1" dirty="0"/>
              <a:t>воспитателя;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- Наблюдение </a:t>
            </a:r>
            <a:r>
              <a:rPr lang="ru-RU" sz="1200" b="1" dirty="0"/>
              <a:t>за изменениями в облике родного населенного пункта, за трудом людей в детском саду и в </a:t>
            </a:r>
            <a:r>
              <a:rPr lang="ru-RU" sz="1200" b="1" dirty="0" smtClean="0"/>
              <a:t>посёлке; </a:t>
            </a:r>
            <a:br>
              <a:rPr lang="ru-RU" sz="1200" b="1" dirty="0" smtClean="0"/>
            </a:br>
            <a:r>
              <a:rPr lang="ru-RU" sz="1200" b="1" dirty="0" smtClean="0"/>
              <a:t>-Беседы </a:t>
            </a:r>
            <a:r>
              <a:rPr lang="ru-RU" sz="1200" b="1" dirty="0"/>
              <a:t>о родном поселке, стране, ее истории;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показ </a:t>
            </a:r>
            <a:r>
              <a:rPr lang="ru-RU" sz="1200" b="1" dirty="0"/>
              <a:t>иллюстраций, фильмов, слайдов;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- Прослушивание </a:t>
            </a:r>
            <a:r>
              <a:rPr lang="ru-RU" sz="1200" b="1" dirty="0"/>
              <a:t>аудиозаписей. </a:t>
            </a:r>
            <a:r>
              <a:rPr lang="ru-RU" sz="1200" b="1" dirty="0" smtClean="0"/>
              <a:t>(Например</a:t>
            </a:r>
            <a:r>
              <a:rPr lang="ru-RU" sz="1200" b="1" dirty="0"/>
              <a:t>, Гимна страны, птичьих голосов русского леса и пр.;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-Использование </a:t>
            </a:r>
            <a:r>
              <a:rPr lang="ru-RU" sz="1200" b="1" dirty="0"/>
              <a:t>фольклорных произведений (пословиц, поговорок, сказок, разучивание песен, игр, стихов);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-46841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Методы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патриотического воспитания детей 3 -4 лет.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379"/>
            <a:ext cx="3672408" cy="288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068960"/>
            <a:ext cx="401270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32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7595006" cy="462633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патриотического воспитания детей 3 -4 лет.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36712"/>
            <a:ext cx="388843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1"/>
            <a:ext cx="3202548" cy="4952328"/>
          </a:xfrm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Ознакомление </a:t>
            </a:r>
            <a:r>
              <a:rPr lang="ru-RU" sz="1400" dirty="0"/>
              <a:t>с продуктами народного творчества (роспись, вышивка и т.д.);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Знакомство </a:t>
            </a:r>
            <a:r>
              <a:rPr lang="ru-RU" sz="1400" dirty="0"/>
              <a:t>с творчеством известных поэтов, художников, композиторов и пр.;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организация </a:t>
            </a:r>
            <a:r>
              <a:rPr lang="ru-RU" sz="1400" dirty="0"/>
              <a:t>тематических выставок участие в общественных и календарных праздниках участие детей в посильном общественно-полезном труде.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Сюжетно-ролевые </a:t>
            </a:r>
            <a:r>
              <a:rPr lang="ru-RU" sz="1400" dirty="0"/>
              <a:t>игры: дом, семья, магазин, больница, </a:t>
            </a:r>
            <a:r>
              <a:rPr lang="ru-RU" sz="1400" dirty="0" smtClean="0"/>
              <a:t>парикмахерская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/>
              <a:t>Н</a:t>
            </a:r>
            <a:r>
              <a:rPr lang="ru-RU" sz="1400" dirty="0" smtClean="0"/>
              <a:t>аблюдение </a:t>
            </a:r>
            <a:r>
              <a:rPr lang="ru-RU" sz="1400" dirty="0"/>
              <a:t>за изменениями в облике родного населенного пункта, за трудом людей в детском саду и </a:t>
            </a:r>
            <a:r>
              <a:rPr lang="ru-RU" sz="1400" dirty="0" err="1" smtClean="0"/>
              <a:t>впоселке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786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74923" cy="720080"/>
          </a:xfrm>
        </p:spPr>
        <p:txBody>
          <a:bodyPr/>
          <a:lstStyle/>
          <a:p>
            <a:r>
              <a:rPr lang="ru-RU" sz="1800" dirty="0" smtClean="0"/>
              <a:t>- Организация </a:t>
            </a:r>
            <a:r>
              <a:rPr lang="ru-RU" sz="1800" dirty="0"/>
              <a:t>тематических </a:t>
            </a:r>
            <a:r>
              <a:rPr lang="ru-RU" sz="1800" dirty="0" smtClean="0"/>
              <a:t>выставок; </a:t>
            </a:r>
            <a:br>
              <a:rPr lang="ru-RU" sz="1800" dirty="0" smtClean="0"/>
            </a:br>
            <a:r>
              <a:rPr lang="ru-RU" sz="1800" dirty="0" smtClean="0"/>
              <a:t>- Совместные </a:t>
            </a:r>
            <a:r>
              <a:rPr lang="ru-RU" sz="1800" dirty="0"/>
              <a:t>фотогазеты и поздравительные газеты своими руками к </a:t>
            </a:r>
            <a:r>
              <a:rPr lang="ru-RU" sz="1800" dirty="0" smtClean="0"/>
              <a:t>праздникам.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62473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0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 - участие </a:t>
            </a:r>
            <a:r>
              <a:rPr lang="ru-RU" sz="2000" dirty="0"/>
              <a:t>в общественных и календарных праздниках (новый год, 8 марта, 23 февраля, масленица)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073524" cy="309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81425"/>
            <a:ext cx="3384376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505572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335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7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2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50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7"/>
            <a:ext cx="88569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Задачи по патриотическому воспитанию:</a:t>
            </a:r>
          </a:p>
          <a:p>
            <a:pPr algn="ctr"/>
            <a:endParaRPr lang="ru-RU" sz="2000" dirty="0"/>
          </a:p>
          <a:p>
            <a:r>
              <a:rPr lang="ru-RU" sz="2000" dirty="0">
                <a:solidFill>
                  <a:srgbClr val="7030A0"/>
                </a:solidFill>
              </a:rPr>
              <a:t>1) Прививать любовь к Родине, родному </a:t>
            </a:r>
            <a:r>
              <a:rPr lang="ru-RU" sz="2000" dirty="0" smtClean="0">
                <a:solidFill>
                  <a:srgbClr val="7030A0"/>
                </a:solidFill>
              </a:rPr>
              <a:t>селу, </a:t>
            </a:r>
            <a:r>
              <a:rPr lang="ru-RU" sz="2000" dirty="0">
                <a:solidFill>
                  <a:srgbClr val="7030A0"/>
                </a:solidFill>
              </a:rPr>
              <a:t>детскому саду, семье, родным людям.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2) Знакомить детей с народными традициями, обычаями.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3) Побуждать детей к выполнению общественно значимых заданий, к добрым делам для семьи, родного дома, детского сада.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4) Формировать у детей проявление сострадания, заботливости, внимательности к родным и близким, друзьям и сверстникам, к тем, кто о них заботится.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5) прививать бережливое отношение к природе и всему живому.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6) прививать уважение к труду.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7) Ориентировать родителей на патриотическое воспитание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11766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работы с детьми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844824"/>
            <a:ext cx="7162955" cy="401397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Наша дружная семья</a:t>
            </a:r>
          </a:p>
          <a:p>
            <a:r>
              <a:rPr lang="ru-RU" sz="2800" b="1" dirty="0" smtClean="0"/>
              <a:t>Наш любимый детский сад</a:t>
            </a:r>
          </a:p>
          <a:p>
            <a:r>
              <a:rPr lang="ru-RU" sz="2800" b="1" dirty="0" smtClean="0"/>
              <a:t>Моя малая Родина</a:t>
            </a:r>
          </a:p>
          <a:p>
            <a:r>
              <a:rPr lang="ru-RU" sz="2800" b="1" dirty="0" smtClean="0"/>
              <a:t>Природа родного края</a:t>
            </a:r>
          </a:p>
          <a:p>
            <a:r>
              <a:rPr lang="ru-RU" sz="2800" b="1" dirty="0" smtClean="0"/>
              <a:t>Мы живём в России </a:t>
            </a:r>
          </a:p>
          <a:p>
            <a:r>
              <a:rPr lang="ru-RU" sz="2800" b="1" dirty="0" smtClean="0"/>
              <a:t>Родная культура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506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 Наша дружная семья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06575"/>
            <a:ext cx="5472607" cy="4052888"/>
          </a:xfrm>
        </p:spPr>
      </p:pic>
      <p:sp>
        <p:nvSpPr>
          <p:cNvPr id="5" name="TextBox 4"/>
          <p:cNvSpPr txBox="1"/>
          <p:nvPr/>
        </p:nvSpPr>
        <p:spPr>
          <a:xfrm>
            <a:off x="289630" y="1844824"/>
            <a:ext cx="2770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 ребёнка начинается с его семьи, впервые он осознаёт себя человеком членом- семейного сообщества. У него воспитываются  гуманные отношения к своим близким, уточняются представления детей о занятиях об именах близких людей, о семейных историях, традициях.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381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38667"/>
            <a:ext cx="7571184" cy="4980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>2. </a:t>
            </a:r>
            <a:r>
              <a:rPr lang="ru-RU" b="1" dirty="0">
                <a:solidFill>
                  <a:srgbClr val="FF0000"/>
                </a:solidFill>
              </a:rPr>
              <a:t>Наш любимый детский сад</a:t>
            </a:r>
            <a:endParaRPr lang="ru-RU" sz="2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868144" y="1196753"/>
            <a:ext cx="2818656" cy="2170769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Детский сад –дружеское сообщество сотрудников, детей и родителей, цель которого воспитать духовно – развитых людей с твёрдыми нравственными устоями (доброжелательность, доброта, милосердие)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97446"/>
            <a:ext cx="2376264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2376264" cy="2170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240360" cy="227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86359"/>
            <a:ext cx="2664296" cy="24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1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16633"/>
            <a:ext cx="7117180" cy="108011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3. Моя </a:t>
            </a:r>
            <a:r>
              <a:rPr lang="ru-RU" sz="2400" b="1" dirty="0">
                <a:solidFill>
                  <a:srgbClr val="FF0000"/>
                </a:solidFill>
              </a:rPr>
              <a:t>малая Родина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0682488"/>
              </p:ext>
            </p:extLst>
          </p:nvPr>
        </p:nvGraphicFramePr>
        <p:xfrm>
          <a:off x="3779912" y="980728"/>
          <a:ext cx="38164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7"/>
            <a:ext cx="309634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3"/>
            <a:ext cx="3744416" cy="255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75162077"/>
              </p:ext>
            </p:extLst>
          </p:nvPr>
        </p:nvGraphicFramePr>
        <p:xfrm>
          <a:off x="309811" y="3777964"/>
          <a:ext cx="432048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9773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908720"/>
            <a:ext cx="3096344" cy="3816424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рекомендуем знакомить детей с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достопримечательностями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родного поселка. Это может быть центр поселка, откуда начинается история,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отдыха, ФОК, поссовет, СДК, мечеть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 Основная задача - показать красоту родного поселка и вызвать восхищение детей.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9" y="332656"/>
            <a:ext cx="2736304" cy="206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52" y="2132856"/>
            <a:ext cx="313006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3" y="4149080"/>
            <a:ext cx="2771800" cy="233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29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1268760"/>
            <a:ext cx="3342805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/>
            </a:r>
            <a:br>
              <a:rPr lang="ru-RU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Природа родного края Любовь к родной природе - одно из проявлений патриотизма. При ознакомлении с родной природой дети второй младшей группы получают сначала элементарные сведения о природе участка детского сада, затем краеведческие сведения о природе и в старшей и подготовительной группах - общие географические сведения о России, природе родного края, реках, растениях, лекарственных травах, животном мире.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521" y="260648"/>
            <a:ext cx="5722797" cy="665044"/>
          </a:xfrm>
        </p:spPr>
        <p:txBody>
          <a:bodyPr/>
          <a:lstStyle/>
          <a:p>
            <a:pPr algn="ct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Природа родного края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7" y="1340768"/>
            <a:ext cx="2160240" cy="22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2592288" cy="253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62" y="3284984"/>
            <a:ext cx="2643758" cy="232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73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882</TotalTime>
  <Words>587</Words>
  <Application>Microsoft Office PowerPoint</Application>
  <PresentationFormat>Экран (4:3)</PresentationFormat>
  <Paragraphs>66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Summer</vt:lpstr>
      <vt:lpstr>Специальное оформление</vt:lpstr>
      <vt:lpstr>1_Специальное оформление</vt:lpstr>
      <vt:lpstr>2_Специальное оформление</vt:lpstr>
      <vt:lpstr>Нравственно – патриотическое воспитание детей 3-4 лет</vt:lpstr>
      <vt:lpstr>Презентация PowerPoint</vt:lpstr>
      <vt:lpstr>Презентация PowerPoint</vt:lpstr>
      <vt:lpstr>Содержание работы с детьми </vt:lpstr>
      <vt:lpstr>1. Наша дружная семья</vt:lpstr>
      <vt:lpstr> 2. Наш любимый детский сад</vt:lpstr>
      <vt:lpstr>3. Моя малая Родина </vt:lpstr>
      <vt:lpstr>Также рекомендуем знакомить детей с достопримечательностями родного поселка. Это может быть центр поселка, откуда начинается история, парк отдыха, ФОК, поссовет, СДК, мечеть и т.д. Основная задача - показать красоту родного поселка и вызвать восхищение детей.</vt:lpstr>
      <vt:lpstr>               4. Природа родного края                </vt:lpstr>
      <vt:lpstr>5. Мы живём в России </vt:lpstr>
      <vt:lpstr>Очень важно знакомить детей с устным народным творчеством: сказками, былинами, потешками, праздниками и обрядами, народным декоративно-прикладным искусством. Формировать у детей общие представления о народной культуре, её богатстве и красоте. </vt:lpstr>
      <vt:lpstr>Это - экскурсии и целевые прогулки;  - Рассказ воспитателя;  - Наблюдение за изменениями в облике родного населенного пункта, за трудом людей в детском саду и в посёлке;  -Беседы о родном поселке, стране, ее истории;  показ иллюстраций, фильмов, слайдов;  - Прослушивание аудиозаписей. (Например, Гимна страны, птичьих голосов русского леса и пр.;  -Использование фольклорных произведений (пословиц, поговорок, сказок, разучивание песен, игр, стихов);</vt:lpstr>
      <vt:lpstr>Методы патриотического воспитания детей 3 -4 лет.  </vt:lpstr>
      <vt:lpstr>- Организация тематических выставок;  - Совместные фотогазеты и поздравительные газеты своими руками к праздникам.</vt:lpstr>
      <vt:lpstr> - участие в общественных и календарных праздниках (новый год, 8 марта, 23 февраля, масленица)</vt:lpstr>
      <vt:lpstr>Презентация PowerPoint</vt:lpstr>
      <vt:lpstr>Презентация PowerPoint</vt:lpstr>
    </vt:vector>
  </TitlesOfParts>
  <Company>Bryansk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– патриотическое воспитание детей 3-4 лет</dc:title>
  <dc:creator>User</dc:creator>
  <cp:lastModifiedBy>User</cp:lastModifiedBy>
  <cp:revision>36</cp:revision>
  <dcterms:created xsi:type="dcterms:W3CDTF">2021-11-18T04:59:14Z</dcterms:created>
  <dcterms:modified xsi:type="dcterms:W3CDTF">2021-11-23T16:45:26Z</dcterms:modified>
</cp:coreProperties>
</file>